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0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032c9d91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032c9d9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7bb1f5287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7bb1f5287a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ff86c6821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ff86c682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a203a944cffa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a203a944cffa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800" u="none" cap="none" strike="noStrik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6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6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jpg"/><Relationship Id="rId10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Relationship Id="rId4" Type="http://schemas.openxmlformats.org/officeDocument/2006/relationships/image" Target="../media/image18.jpg"/><Relationship Id="rId9" Type="http://schemas.openxmlformats.org/officeDocument/2006/relationships/image" Target="../media/image14.jpg"/><Relationship Id="rId5" Type="http://schemas.openxmlformats.org/officeDocument/2006/relationships/image" Target="../media/image5.jpg"/><Relationship Id="rId6" Type="http://schemas.openxmlformats.org/officeDocument/2006/relationships/image" Target="../media/image20.jpg"/><Relationship Id="rId7" Type="http://schemas.openxmlformats.org/officeDocument/2006/relationships/image" Target="../media/image26.jpg"/><Relationship Id="rId8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Relationship Id="rId9" Type="http://schemas.openxmlformats.org/officeDocument/2006/relationships/image" Target="../media/image24.jpg"/><Relationship Id="rId5" Type="http://schemas.openxmlformats.org/officeDocument/2006/relationships/image" Target="../media/image3.jpg"/><Relationship Id="rId6" Type="http://schemas.openxmlformats.org/officeDocument/2006/relationships/image" Target="../media/image7.jpg"/><Relationship Id="rId7" Type="http://schemas.openxmlformats.org/officeDocument/2006/relationships/image" Target="../media/image21.jpg"/><Relationship Id="rId8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Relationship Id="rId5" Type="http://schemas.openxmlformats.org/officeDocument/2006/relationships/image" Target="../media/image17.jpg"/><Relationship Id="rId6" Type="http://schemas.openxmlformats.org/officeDocument/2006/relationships/image" Target="../media/image16.jpg"/><Relationship Id="rId7" Type="http://schemas.openxmlformats.org/officeDocument/2006/relationships/image" Target="../media/image9.jpg"/><Relationship Id="rId8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type="ctrTitle"/>
          </p:nvPr>
        </p:nvSpPr>
        <p:spPr>
          <a:xfrm>
            <a:off x="985968" y="3202539"/>
            <a:ext cx="8288032" cy="14504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Trebuchet MS"/>
              <a:buNone/>
            </a:pPr>
            <a:r>
              <a:rPr lang="en-GB" sz="3700"/>
              <a:t>Secretary’s Report 2024</a:t>
            </a:r>
            <a:endParaRPr sz="3700"/>
          </a:p>
        </p:txBody>
      </p:sp>
      <p:sp>
        <p:nvSpPr>
          <p:cNvPr id="144" name="Google Shape;144;p18"/>
          <p:cNvSpPr txBox="1"/>
          <p:nvPr>
            <p:ph idx="1" type="subTitle"/>
          </p:nvPr>
        </p:nvSpPr>
        <p:spPr>
          <a:xfrm>
            <a:off x="985968" y="4924628"/>
            <a:ext cx="8288032" cy="1344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80"/>
              <a:buNone/>
            </a:pPr>
            <a:r>
              <a:rPr lang="en-GB" sz="3100"/>
              <a:t>AGM 12 May 2024</a:t>
            </a:r>
            <a:endParaRPr sz="3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967" y="1603789"/>
            <a:ext cx="8288033" cy="1450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type="title"/>
          </p:nvPr>
        </p:nvSpPr>
        <p:spPr>
          <a:xfrm>
            <a:off x="632834" y="3390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Highlights:</a:t>
            </a:r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2826" y="160400"/>
            <a:ext cx="1630397" cy="217387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83550" y="1009175"/>
            <a:ext cx="9988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Open Day 797 visitors and £5.8k in takings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27 Associate members to date 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Plot standards &amp; awards  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Plot Inspections process 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Infrastructure work complete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Sense of Community 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Beekeeping project 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GCVS grant for Women’s Workshops 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School visit 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Trebuchet MS"/>
              <a:buChar char="●"/>
            </a:pPr>
            <a:r>
              <a:rPr lang="en-GB" sz="2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Pavilion Team: Julie D &amp; Ann C</a:t>
            </a:r>
            <a:endParaRPr sz="29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2611" y="4774500"/>
            <a:ext cx="1395841" cy="186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0350" y="3306639"/>
            <a:ext cx="1395849" cy="140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82824" y="2467491"/>
            <a:ext cx="1630397" cy="217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12950" y="160401"/>
            <a:ext cx="2113249" cy="160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6951" y="4900227"/>
            <a:ext cx="1395848" cy="186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19200" y="1848662"/>
            <a:ext cx="1852545" cy="123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39349" y="4931900"/>
            <a:ext cx="1812250" cy="18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15174" y="3272450"/>
            <a:ext cx="2158545" cy="14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882025" y="108000"/>
            <a:ext cx="92526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GB" sz="4800"/>
              <a:t> Services</a:t>
            </a:r>
            <a:r>
              <a:rPr lang="en-GB" sz="4800"/>
              <a:t>:</a:t>
            </a:r>
            <a:r>
              <a:rPr lang="en-GB" sz="5400"/>
              <a:t> </a:t>
            </a:r>
            <a:endParaRPr b="0" i="0" sz="30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Google Shape;166;p20"/>
          <p:cNvSpPr/>
          <p:nvPr/>
        </p:nvSpPr>
        <p:spPr>
          <a:xfrm rot="10800000">
            <a:off x="-10738" y="54"/>
            <a:ext cx="842700" cy="5666100"/>
          </a:xfrm>
          <a:prstGeom prst="triangle">
            <a:avLst>
              <a:gd fmla="val 100000" name="adj"/>
            </a:avLst>
          </a:prstGeom>
          <a:solidFill>
            <a:schemeClr val="accent1">
              <a:alpha val="847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" name="Google Shape;167;p20"/>
          <p:cNvCxnSpPr/>
          <p:nvPr/>
        </p:nvCxnSpPr>
        <p:spPr>
          <a:xfrm>
            <a:off x="578712" y="1714500"/>
            <a:ext cx="3206100" cy="0"/>
          </a:xfrm>
          <a:prstGeom prst="straightConnector1">
            <a:avLst/>
          </a:prstGeom>
          <a:noFill/>
          <a:ln cap="rnd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8" name="Google Shape;168;p20"/>
          <p:cNvCxnSpPr/>
          <p:nvPr/>
        </p:nvCxnSpPr>
        <p:spPr>
          <a:xfrm>
            <a:off x="317088" y="3421959"/>
            <a:ext cx="3206100" cy="0"/>
          </a:xfrm>
          <a:prstGeom prst="straightConnector1">
            <a:avLst/>
          </a:prstGeom>
          <a:noFill/>
          <a:ln cap="rnd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20"/>
          <p:cNvCxnSpPr/>
          <p:nvPr/>
        </p:nvCxnSpPr>
        <p:spPr>
          <a:xfrm>
            <a:off x="68950" y="5127992"/>
            <a:ext cx="3206100" cy="0"/>
          </a:xfrm>
          <a:prstGeom prst="straightConnector1">
            <a:avLst/>
          </a:prstGeom>
          <a:noFill/>
          <a:ln cap="rnd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0" name="Google Shape;170;p20"/>
          <p:cNvSpPr/>
          <p:nvPr/>
        </p:nvSpPr>
        <p:spPr>
          <a:xfrm rot="10800000">
            <a:off x="9836" y="54"/>
            <a:ext cx="842700" cy="5666100"/>
          </a:xfrm>
          <a:prstGeom prst="triangle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>
            <p:ph idx="1" type="body"/>
          </p:nvPr>
        </p:nvSpPr>
        <p:spPr>
          <a:xfrm>
            <a:off x="852525" y="1085854"/>
            <a:ext cx="6511500" cy="52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Shed and tarmac to communal area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Pavilion outdoor socket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Septic Tank emptied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plots changed hands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Plumbing upgrades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full sized skips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Council waste cages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Compost bulk delivery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GAF Potato Day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bark deliveries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8050" y="296299"/>
            <a:ext cx="1430101" cy="190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8200" y="4401751"/>
            <a:ext cx="1430103" cy="190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4625" y="296300"/>
            <a:ext cx="1537251" cy="20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6">
            <a:alphaModFix/>
          </a:blip>
          <a:srcRect b="35126" l="6867" r="6642" t="19236"/>
          <a:stretch/>
        </p:blipFill>
        <p:spPr>
          <a:xfrm>
            <a:off x="8414716" y="4465050"/>
            <a:ext cx="1684454" cy="157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28050" y="2269507"/>
            <a:ext cx="1430103" cy="190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5576" y="1960770"/>
            <a:ext cx="1537250" cy="204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5577" y="4246775"/>
            <a:ext cx="1430103" cy="19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title="IMG_7701.HEIC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88222" y="2404178"/>
            <a:ext cx="1537252" cy="204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/>
          <p:nvPr>
            <p:ph type="title"/>
          </p:nvPr>
        </p:nvSpPr>
        <p:spPr>
          <a:xfrm>
            <a:off x="930993" y="-114300"/>
            <a:ext cx="5498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GB"/>
              <a:t>Open Day Recommendations:</a:t>
            </a:r>
            <a:endParaRPr/>
          </a:p>
        </p:txBody>
      </p:sp>
      <p:sp>
        <p:nvSpPr>
          <p:cNvPr id="185" name="Google Shape;185;p21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rgbClr val="714F46">
              <a:alpha val="8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3">
            <a:alphaModFix/>
          </a:blip>
          <a:srcRect b="0" l="0" r="17396" t="0"/>
          <a:stretch/>
        </p:blipFill>
        <p:spPr>
          <a:xfrm>
            <a:off x="9291075" y="100975"/>
            <a:ext cx="2359605" cy="19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 rotWithShape="1">
          <a:blip r:embed="rId4">
            <a:alphaModFix/>
          </a:blip>
          <a:srcRect b="0" l="0" r="22088" t="0"/>
          <a:stretch/>
        </p:blipFill>
        <p:spPr>
          <a:xfrm>
            <a:off x="9122525" y="2369125"/>
            <a:ext cx="2528175" cy="21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/>
        </p:nvSpPr>
        <p:spPr>
          <a:xfrm>
            <a:off x="452400" y="623450"/>
            <a:ext cx="6762600" cy="7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202020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02020"/>
              </a:buClr>
              <a:buSzPts val="3100"/>
              <a:buChar char="●"/>
            </a:pPr>
            <a:r>
              <a:rPr lang="en-GB" sz="3100">
                <a:solidFill>
                  <a:srgbClr val="202020"/>
                </a:solidFill>
              </a:rPr>
              <a:t>More volunteers </a:t>
            </a:r>
            <a:endParaRPr sz="3100">
              <a:solidFill>
                <a:srgbClr val="202020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100"/>
              <a:buChar char="●"/>
            </a:pPr>
            <a:r>
              <a:rPr lang="en-GB" sz="3100">
                <a:solidFill>
                  <a:srgbClr val="202020"/>
                </a:solidFill>
              </a:rPr>
              <a:t>Directions and no parking signs</a:t>
            </a:r>
            <a:endParaRPr sz="3100">
              <a:solidFill>
                <a:srgbClr val="202020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700"/>
              <a:buChar char="●"/>
            </a:pPr>
            <a:r>
              <a:rPr lang="en-GB" sz="3100">
                <a:solidFill>
                  <a:srgbClr val="202020"/>
                </a:solidFill>
              </a:rPr>
              <a:t>Raffle prizes to be ranked</a:t>
            </a:r>
            <a:endParaRPr sz="2700">
              <a:solidFill>
                <a:srgbClr val="202020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700"/>
              <a:buChar char="●"/>
            </a:pPr>
            <a:r>
              <a:rPr lang="en-GB" sz="3100">
                <a:solidFill>
                  <a:srgbClr val="202020"/>
                </a:solidFill>
              </a:rPr>
              <a:t>Signage for toilets esp. gents</a:t>
            </a:r>
            <a:endParaRPr sz="3100">
              <a:solidFill>
                <a:srgbClr val="202020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100"/>
              <a:buChar char="●"/>
            </a:pPr>
            <a:r>
              <a:rPr lang="en-GB" sz="3100">
                <a:solidFill>
                  <a:srgbClr val="202020"/>
                </a:solidFill>
              </a:rPr>
              <a:t>Count numbers leaving</a:t>
            </a:r>
            <a:endParaRPr sz="3100">
              <a:solidFill>
                <a:srgbClr val="202020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100"/>
              <a:buChar char="●"/>
            </a:pPr>
            <a:r>
              <a:rPr lang="en-GB" sz="3100">
                <a:solidFill>
                  <a:srgbClr val="202020"/>
                </a:solidFill>
              </a:rPr>
              <a:t>Donation sign at entrance clearer </a:t>
            </a:r>
            <a:endParaRPr sz="3100">
              <a:solidFill>
                <a:srgbClr val="202020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100"/>
              <a:buChar char="●"/>
            </a:pPr>
            <a:r>
              <a:rPr lang="en-GB" sz="3100">
                <a:solidFill>
                  <a:srgbClr val="202020"/>
                </a:solidFill>
              </a:rPr>
              <a:t>Crafts to be members’ items only</a:t>
            </a:r>
            <a:endParaRPr sz="3100">
              <a:solidFill>
                <a:srgbClr val="202020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100"/>
              <a:buChar char="●"/>
            </a:pPr>
            <a:r>
              <a:rPr lang="en-GB" sz="3100">
                <a:solidFill>
                  <a:srgbClr val="202020"/>
                </a:solidFill>
              </a:rPr>
              <a:t>Bee information stand included</a:t>
            </a:r>
            <a:endParaRPr sz="3100">
              <a:solidFill>
                <a:srgbClr val="202020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100"/>
              <a:buChar char="●"/>
            </a:pPr>
            <a:r>
              <a:rPr lang="en-GB" sz="3100">
                <a:solidFill>
                  <a:srgbClr val="202020"/>
                </a:solidFill>
              </a:rPr>
              <a:t>Continue with foodbank donation</a:t>
            </a:r>
            <a:endParaRPr sz="3100">
              <a:solidFill>
                <a:srgbClr val="202020"/>
              </a:solidFill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800" y="100975"/>
            <a:ext cx="2618430" cy="174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13238" y="4647664"/>
            <a:ext cx="2746725" cy="18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7875" y="2211775"/>
            <a:ext cx="1985365" cy="20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5000" y="4647675"/>
            <a:ext cx="1985375" cy="1946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/>
        </p:nvSpPr>
        <p:spPr>
          <a:xfrm>
            <a:off x="635101" y="347581"/>
            <a:ext cx="10921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Open Day Sub Committee Recommendation:</a:t>
            </a:r>
            <a:endParaRPr sz="35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Terms of Reference: Agreed Delegated</a:t>
            </a:r>
            <a:endParaRPr sz="35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Budget e.g. £700</a:t>
            </a:r>
            <a:endParaRPr sz="35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354225" y="2148474"/>
            <a:ext cx="9047400" cy="53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Member Comms Coordinator (Helen M)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Tombola &amp; Raffle Coordinator (Julie D)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Set Up &amp; Gate Coordinator (Michelle J)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Flowers &amp; Plants Coordinator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Cafe and Home Baking Coordinator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Produce &amp; Preserves Coordinator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Children’s Events Coordinator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Judging, Awards &amp; Scarecrow Competition Coordinator</a:t>
            </a:r>
            <a:endParaRPr sz="2500">
              <a:solidFill>
                <a:srgbClr val="202020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500"/>
              <a:buChar char="●"/>
            </a:pPr>
            <a:r>
              <a:rPr lang="en-GB" sz="2500">
                <a:solidFill>
                  <a:srgbClr val="202020"/>
                </a:solidFill>
              </a:rPr>
              <a:t>Crafts Coordinator (Anna T)</a:t>
            </a:r>
            <a:endParaRPr sz="2500">
              <a:solidFill>
                <a:srgbClr val="202020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Char char="●"/>
            </a:pPr>
            <a:r>
              <a:rPr lang="en-GB" sz="2500">
                <a:solidFill>
                  <a:srgbClr val="202020"/>
                </a:solidFill>
              </a:rPr>
              <a:t>Social Media &amp; Signage Coordinator</a:t>
            </a:r>
            <a:r>
              <a:rPr lang="en-GB" sz="3000">
                <a:solidFill>
                  <a:srgbClr val="202020"/>
                </a:solidFill>
              </a:rPr>
              <a:t> </a:t>
            </a:r>
            <a:endParaRPr sz="3000">
              <a:solidFill>
                <a:srgbClr val="20202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800">
              <a:solidFill>
                <a:srgbClr val="20202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/>
          <p:nvPr/>
        </p:nvSpPr>
        <p:spPr>
          <a:xfrm>
            <a:off x="970845" y="1032592"/>
            <a:ext cx="12192000" cy="7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Trebuchet MS"/>
              <a:buChar char="●"/>
            </a:pP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Open Day </a:t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Sunday 17th August </a:t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1.30pm to 4pm</a:t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Trebuchet MS"/>
              <a:buChar char="●"/>
            </a:pP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Plot Judging July</a:t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Trebuchet MS"/>
              <a:buChar char="●"/>
            </a:pP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Women’s Workshops in June: arts &amp; crafts; </a:t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flower tying &amp; bouquets</a:t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Trebuchet MS"/>
              <a:buChar char="●"/>
            </a:pP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Twice Monthly Bee </a:t>
            </a:r>
            <a:r>
              <a:rPr lang="en-GB" sz="3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Observations </a:t>
            </a:r>
            <a:endParaRPr sz="3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4" name="Google Shape;204;p23"/>
          <p:cNvSpPr txBox="1"/>
          <p:nvPr>
            <p:ph type="title"/>
          </p:nvPr>
        </p:nvSpPr>
        <p:spPr>
          <a:xfrm>
            <a:off x="970850" y="289800"/>
            <a:ext cx="8596800" cy="742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Future </a:t>
            </a:r>
            <a:r>
              <a:rPr lang="en-GB" sz="3500"/>
              <a:t>Events:</a:t>
            </a:r>
            <a:endParaRPr sz="3500"/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5300" y="1388825"/>
            <a:ext cx="4085902" cy="2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4651" y="4977900"/>
            <a:ext cx="1471499" cy="18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